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7" r:id="rId13"/>
    <p:sldId id="257" r:id="rId14"/>
    <p:sldId id="258" r:id="rId15"/>
    <p:sldId id="259" r:id="rId16"/>
    <p:sldId id="273" r:id="rId17"/>
    <p:sldId id="274" r:id="rId18"/>
    <p:sldId id="276" r:id="rId19"/>
    <p:sldId id="275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-81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C700E-29D6-8B40-8D41-FD926C159C53}" type="datetimeFigureOut">
              <a:rPr lang="it-IT" smtClean="0"/>
              <a:t>06/03/2017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8A2C9-C806-4E49-A9FB-A7C85E93E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10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19E08-C10F-394E-8D58-07CF1CBA6A0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751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8A2C9-C806-4E49-A9FB-A7C85E93E20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30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FE9C-16A4-074A-81EB-69E7179227D0}" type="datetime1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60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288-A05B-0747-98F5-38197DFA4F7F}" type="datetime1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61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5754-79FD-4E4E-94E9-C133078EA421}" type="datetime1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5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894F-EFDA-ED46-831B-1A9063F3456B}" type="datetime1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98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8E46-4BEC-5F41-AEA0-D2B8B4B415F5}" type="datetime1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12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271B-6C22-E54B-8D40-C3C9BB9BF837}" type="datetime1">
              <a:rPr lang="it-IT" smtClean="0"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6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C6A7-DD75-1F4F-ADEC-AA1A01E99DDB}" type="datetime1">
              <a:rPr lang="it-IT" smtClean="0"/>
              <a:t>06/03/2017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97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B1A0-2B0C-BF42-BE02-04E12FDDF048}" type="datetime1">
              <a:rPr lang="it-IT" smtClean="0"/>
              <a:t>06/03/2017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06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C905-C807-8345-ABC1-BEFB586318EF}" type="datetime1">
              <a:rPr lang="it-IT" smtClean="0"/>
              <a:t>06/03/2017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32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F3E4-C284-2F49-8E87-61F3DE3DD312}" type="datetime1">
              <a:rPr lang="it-IT" smtClean="0"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5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66AB-38A7-434B-A2D5-EC597925EEA3}" type="datetime1">
              <a:rPr lang="it-IT" smtClean="0"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25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8F51D-763A-0D42-A7B0-F2ECC213A845}" type="datetime1">
              <a:rPr lang="it-IT" smtClean="0"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Enrica Massetti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9A95-0158-804C-B85E-52EC76397F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42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Dal fare al dire le esperienze</a:t>
            </a:r>
            <a:br>
              <a:rPr lang="it-IT" dirty="0" smtClean="0"/>
            </a:br>
            <a:r>
              <a:rPr lang="it-IT" dirty="0" smtClean="0"/>
              <a:t>Work Shop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Roma, 4 marzo 2017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35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2 Comunicazione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6185" y="1845734"/>
            <a:ext cx="11383107" cy="468402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it-IT" sz="3200" dirty="0" smtClean="0"/>
              <a:t>Raccolta </a:t>
            </a:r>
            <a:r>
              <a:rPr lang="it-IT" sz="3200" dirty="0"/>
              <a:t>di dati, climi vissuti, </a:t>
            </a:r>
            <a:r>
              <a:rPr lang="it-IT" sz="3200" dirty="0" smtClean="0"/>
              <a:t> </a:t>
            </a:r>
            <a:r>
              <a:rPr lang="it-IT" sz="3200" dirty="0"/>
              <a:t>risultati positivi e </a:t>
            </a:r>
            <a:r>
              <a:rPr lang="it-IT" sz="3200" dirty="0" smtClean="0"/>
              <a:t> </a:t>
            </a:r>
            <a:r>
              <a:rPr lang="it-IT" sz="3200" dirty="0"/>
              <a:t>punti deboli dell’esperienza. </a:t>
            </a:r>
            <a:endParaRPr lang="it-IT" sz="3200" dirty="0" smtClean="0"/>
          </a:p>
          <a:p>
            <a:pPr>
              <a:buFont typeface="Wingdings" charset="2"/>
              <a:buChar char="v"/>
            </a:pPr>
            <a:r>
              <a:rPr lang="it-IT" sz="3200" dirty="0" smtClean="0"/>
              <a:t>Spazio </a:t>
            </a:r>
            <a:r>
              <a:rPr lang="it-IT" sz="3200" dirty="0"/>
              <a:t>di costruzione collettiva, </a:t>
            </a:r>
            <a:r>
              <a:rPr lang="it-IT" sz="3200" dirty="0" smtClean="0"/>
              <a:t>per ottenere </a:t>
            </a:r>
            <a:r>
              <a:rPr lang="it-IT" sz="3200" dirty="0"/>
              <a:t>un prodotto </a:t>
            </a:r>
            <a:r>
              <a:rPr lang="it-IT" sz="3200" dirty="0" smtClean="0"/>
              <a:t>finale </a:t>
            </a:r>
            <a:r>
              <a:rPr lang="it-IT" sz="3200" dirty="0"/>
              <a:t>di comunicazione ( relazione scritta, </a:t>
            </a:r>
            <a:r>
              <a:rPr lang="it-IT" sz="3200" dirty="0" smtClean="0"/>
              <a:t>documentario </a:t>
            </a:r>
            <a:r>
              <a:rPr lang="it-IT" sz="3200" dirty="0"/>
              <a:t>audiovisivo, </a:t>
            </a:r>
            <a:r>
              <a:rPr lang="it-IT" sz="3200" dirty="0" smtClean="0"/>
              <a:t>cartellone</a:t>
            </a:r>
            <a:r>
              <a:rPr lang="is-IS" sz="3200" dirty="0" smtClean="0"/>
              <a:t>…).</a:t>
            </a:r>
            <a:endParaRPr lang="it-IT" sz="3200" dirty="0" smtClean="0"/>
          </a:p>
          <a:p>
            <a:pPr>
              <a:buFont typeface="Wingdings" charset="2"/>
              <a:buChar char="v"/>
            </a:pPr>
            <a:r>
              <a:rPr lang="it-IT" sz="3200" dirty="0" smtClean="0"/>
              <a:t>Organizzazione di </a:t>
            </a:r>
            <a:r>
              <a:rPr lang="it-IT" sz="3200" dirty="0"/>
              <a:t>attività per riconoscere e valorizzare i protagonisti dell’attività: feste, </a:t>
            </a:r>
            <a:r>
              <a:rPr lang="it-IT" sz="3200" dirty="0" smtClean="0"/>
              <a:t>celebrazioni</a:t>
            </a:r>
            <a:r>
              <a:rPr lang="is-IS" sz="3200" dirty="0" smtClean="0"/>
              <a:t>…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4738" y="286603"/>
            <a:ext cx="10170942" cy="61607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3 </a:t>
            </a:r>
            <a:r>
              <a:rPr lang="it-IT" b="1" dirty="0" smtClean="0"/>
              <a:t>Valutazione: </a:t>
            </a:r>
            <a:r>
              <a:rPr lang="it-IT" dirty="0"/>
              <a:t>Cosa valutare</a:t>
            </a:r>
            <a:r>
              <a:rPr lang="it-IT"/>
              <a:t>?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84738" y="989948"/>
            <a:ext cx="5029200" cy="4672297"/>
          </a:xfrm>
        </p:spPr>
        <p:txBody>
          <a:bodyPr>
            <a:normAutofit fontScale="25000" lnSpcReduction="20000"/>
          </a:bodyPr>
          <a:lstStyle/>
          <a:p>
            <a:r>
              <a:rPr lang="it-IT" sz="12300" dirty="0" smtClean="0">
                <a:solidFill>
                  <a:srgbClr val="FF0000"/>
                </a:solidFill>
              </a:rPr>
              <a:t>1 i risultati </a:t>
            </a:r>
            <a:r>
              <a:rPr lang="it-IT" sz="12300" dirty="0">
                <a:solidFill>
                  <a:srgbClr val="FF0000"/>
                </a:solidFill>
              </a:rPr>
              <a:t>del </a:t>
            </a:r>
            <a:r>
              <a:rPr lang="it-IT" sz="12300" dirty="0" smtClean="0">
                <a:solidFill>
                  <a:srgbClr val="FF0000"/>
                </a:solidFill>
              </a:rPr>
              <a:t>servizio </a:t>
            </a:r>
            <a:r>
              <a:rPr lang="it-IT" sz="12300" dirty="0">
                <a:solidFill>
                  <a:srgbClr val="FF0000"/>
                </a:solidFill>
              </a:rPr>
              <a:t>solidale in </a:t>
            </a:r>
            <a:r>
              <a:rPr lang="it-IT" sz="12300" dirty="0" smtClean="0">
                <a:solidFill>
                  <a:srgbClr val="FF0000"/>
                </a:solidFill>
              </a:rPr>
              <a:t>sé: </a:t>
            </a:r>
          </a:p>
          <a:p>
            <a:endParaRPr lang="it-IT" sz="12300" dirty="0" smtClean="0"/>
          </a:p>
          <a:p>
            <a:r>
              <a:rPr lang="it-IT" sz="12300" dirty="0" smtClean="0"/>
              <a:t>impatto del servizio su tutti i destinatari, persone e organizzazioni coinvolte nel progetto;</a:t>
            </a:r>
          </a:p>
          <a:p>
            <a:r>
              <a:rPr lang="it-IT" sz="12400" dirty="0" smtClean="0"/>
              <a:t>soddisfazione </a:t>
            </a:r>
            <a:r>
              <a:rPr lang="it-IT" sz="12400" dirty="0"/>
              <a:t>delle persone cui è indirizzato il </a:t>
            </a:r>
            <a:r>
              <a:rPr lang="it-IT" sz="12400" dirty="0" smtClean="0"/>
              <a:t>progetto.</a:t>
            </a:r>
            <a:endParaRPr lang="it-IT" sz="124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271846" y="902678"/>
            <a:ext cx="5638800" cy="5955322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2 </a:t>
            </a:r>
            <a:r>
              <a:rPr lang="it-IT" sz="3200" dirty="0" smtClean="0">
                <a:solidFill>
                  <a:srgbClr val="FF0000"/>
                </a:solidFill>
              </a:rPr>
              <a:t>gli apprendimenti </a:t>
            </a:r>
            <a:r>
              <a:rPr lang="it-IT" sz="3200" dirty="0">
                <a:solidFill>
                  <a:srgbClr val="FF0000"/>
                </a:solidFill>
              </a:rPr>
              <a:t>degli </a:t>
            </a:r>
            <a:r>
              <a:rPr lang="it-IT" sz="3200" dirty="0" smtClean="0">
                <a:solidFill>
                  <a:srgbClr val="FF0000"/>
                </a:solidFill>
              </a:rPr>
              <a:t>studenti:</a:t>
            </a:r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3100" dirty="0" smtClean="0"/>
              <a:t>saperi </a:t>
            </a:r>
            <a:r>
              <a:rPr lang="it-IT" sz="3100" dirty="0"/>
              <a:t>e  competenze applicate al progetto, il grado di comprensione delle questioni sociali in </a:t>
            </a:r>
            <a:r>
              <a:rPr lang="it-IT" sz="3100" dirty="0" smtClean="0"/>
              <a:t>campo;</a:t>
            </a:r>
            <a:endParaRPr lang="it-IT" sz="3100" dirty="0"/>
          </a:p>
          <a:p>
            <a:r>
              <a:rPr lang="it-IT" sz="3100" dirty="0" smtClean="0"/>
              <a:t>attitudini </a:t>
            </a:r>
            <a:r>
              <a:rPr lang="it-IT" sz="3100" dirty="0" err="1"/>
              <a:t>prosociali</a:t>
            </a:r>
            <a:r>
              <a:rPr lang="it-IT" sz="3100" dirty="0"/>
              <a:t> sviluppate, </a:t>
            </a:r>
          </a:p>
          <a:p>
            <a:r>
              <a:rPr lang="it-IT" sz="3100" dirty="0" smtClean="0"/>
              <a:t>motivazione</a:t>
            </a:r>
            <a:r>
              <a:rPr lang="it-IT" sz="3100" dirty="0"/>
              <a:t>, autoefficacia, disponibilità alla relazione, consapevolezza dei </a:t>
            </a:r>
            <a:r>
              <a:rPr lang="it-IT" sz="3100" dirty="0" smtClean="0"/>
              <a:t>problemi;</a:t>
            </a:r>
            <a:endParaRPr lang="it-IT" sz="3100" dirty="0"/>
          </a:p>
          <a:p>
            <a:r>
              <a:rPr lang="it-IT" sz="3100" dirty="0" smtClean="0"/>
              <a:t>contributo </a:t>
            </a:r>
            <a:r>
              <a:rPr lang="it-IT" sz="3100" dirty="0"/>
              <a:t>di ciascun </a:t>
            </a:r>
            <a:r>
              <a:rPr lang="it-IT" sz="3100" dirty="0" smtClean="0"/>
              <a:t>alunno.</a:t>
            </a:r>
            <a:r>
              <a:rPr lang="it-IT" sz="2800" dirty="0" smtClean="0"/>
              <a:t> </a:t>
            </a:r>
            <a:endParaRPr lang="it-IT" sz="2800" dirty="0"/>
          </a:p>
          <a:p>
            <a:endParaRPr lang="it-IT" sz="28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8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Valutazione ai fini anche della certificazione delle competenze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VERIFICHE DELLE CONOSCENZE ACQUISITE.</a:t>
            </a:r>
          </a:p>
          <a:p>
            <a:r>
              <a:rPr lang="it-IT" dirty="0"/>
              <a:t>PROTOCOLLI OSSERVATIVI.</a:t>
            </a:r>
          </a:p>
          <a:p>
            <a:r>
              <a:rPr lang="it-IT" dirty="0"/>
              <a:t>RUBRICHE VALUTATIVE RELATIVE ALLE COMPETENZE EUROPEE.</a:t>
            </a:r>
          </a:p>
          <a:p>
            <a:r>
              <a:rPr lang="it-IT" dirty="0"/>
              <a:t>STRUMENTI DI AUTOVALUTAZIONE DEGLI ALUNNI.</a:t>
            </a:r>
          </a:p>
          <a:p>
            <a:r>
              <a:rPr lang="it-IT" dirty="0"/>
              <a:t>QUESTIONARI RIVOLTI AI CO-PROTAGONISTI E AI PARTECIPANTI.</a:t>
            </a:r>
          </a:p>
          <a:p>
            <a:pPr algn="ctr"/>
            <a:r>
              <a:rPr lang="it-IT" cap="all" dirty="0">
                <a:solidFill>
                  <a:srgbClr val="FF0000"/>
                </a:solidFill>
              </a:rPr>
              <a:t>più livelli di osservazione da mettere a confronto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67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92612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/>
              <a:t>L’Ottavo giorno: promuovere una comunità solidale a partire dalle persone disabili</a:t>
            </a:r>
            <a:endParaRPr lang="it-IT" sz="32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27539" y="926123"/>
          <a:ext cx="11664460" cy="579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15"/>
                <a:gridCol w="2916115"/>
                <a:gridCol w="2916115"/>
                <a:gridCol w="2916115"/>
              </a:tblGrid>
              <a:tr h="1406769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Identificazione del problema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Pianificazione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Esecuzione</a:t>
                      </a:r>
                      <a:r>
                        <a:rPr lang="it-IT" sz="2800" baseline="0" dirty="0" smtClean="0"/>
                        <a:t> 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Conclusione/</a:t>
                      </a:r>
                    </a:p>
                    <a:p>
                      <a:r>
                        <a:rPr lang="it-IT" sz="2800" dirty="0" smtClean="0"/>
                        <a:t>Sistematizzazione</a:t>
                      </a:r>
                      <a:endParaRPr lang="it-IT" sz="2800" dirty="0"/>
                    </a:p>
                  </a:txBody>
                  <a:tcPr/>
                </a:tc>
              </a:tr>
              <a:tr h="2094631">
                <a:tc>
                  <a:txBody>
                    <a:bodyPr/>
                    <a:lstStyle/>
                    <a:p>
                      <a:r>
                        <a:rPr lang="it-IT" dirty="0" smtClean="0"/>
                        <a:t>I diritti di cittadinanza delle persone disabili includono interventi che vanno oltre il periodo scolastico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 richiedendo una comunità solidale ed inclusiva.</a:t>
                      </a:r>
                    </a:p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La comunità di Gussago è adeguata a questo compito? </a:t>
                      </a:r>
                      <a:r>
                        <a:rPr lang="it-IT" dirty="0" smtClean="0"/>
                        <a:t>Si</a:t>
                      </a:r>
                      <a:r>
                        <a:rPr lang="it-IT" baseline="0" dirty="0" smtClean="0"/>
                        <a:t> ritiene che sia necessaria una campagna di sensibilizzazione per superare ostacoli e pregiudizi ancora presenti.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ATTORI DEL TAVOLO DI LAVORO</a:t>
                      </a:r>
                    </a:p>
                    <a:p>
                      <a:r>
                        <a:rPr lang="it-IT" dirty="0" smtClean="0"/>
                        <a:t>-</a:t>
                      </a:r>
                      <a:r>
                        <a:rPr lang="it-IT" sz="1400" dirty="0" smtClean="0"/>
                        <a:t>Studenti delle classi seconde della scuola secondaria di i grado coordinati e rappresentati dai Componenti del Consiglio Comunale dei Ragazzi.</a:t>
                      </a:r>
                    </a:p>
                    <a:p>
                      <a:r>
                        <a:rPr lang="it-IT" sz="1400" dirty="0" smtClean="0"/>
                        <a:t>-Referenti insegnanti scuola secondaria</a:t>
                      </a:r>
                    </a:p>
                    <a:p>
                      <a:r>
                        <a:rPr lang="it-IT" sz="1400" dirty="0" smtClean="0"/>
                        <a:t>-Assessore alle politiche Sociali del Comune</a:t>
                      </a:r>
                    </a:p>
                    <a:p>
                      <a:r>
                        <a:rPr lang="it-IT" sz="1400" dirty="0" smtClean="0"/>
                        <a:t>-Rappresentanti di 20 Associazioni del Territorio che si occupano della disabilità</a:t>
                      </a:r>
                    </a:p>
                    <a:p>
                      <a:r>
                        <a:rPr lang="it-IT" sz="1400" dirty="0" smtClean="0"/>
                        <a:t>-Rappresentanti delle realtà associative della comunità (Comitati genitori, Oratori, Pro Loco, Ristoranti</a:t>
                      </a:r>
                      <a:r>
                        <a:rPr lang="is-IS" sz="1400" dirty="0" smtClean="0"/>
                        <a:t>…) </a:t>
                      </a:r>
                      <a:endParaRPr lang="it-IT" sz="1400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-Approfondimento</a:t>
                      </a:r>
                      <a:r>
                        <a:rPr lang="it-IT" sz="1600" baseline="0" dirty="0" smtClean="0"/>
                        <a:t> tematica con 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referenti</a:t>
                      </a:r>
                      <a:r>
                        <a:rPr lang="it-IT" sz="1600" baseline="0" dirty="0" smtClean="0"/>
                        <a:t> disabilità. Mappatura e visita Enti gestori servizi per la disabilità.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-Preparazione bozza per pubblicizzare il programma.</a:t>
                      </a:r>
                    </a:p>
                    <a:p>
                      <a:r>
                        <a:rPr lang="it-IT" sz="1600" baseline="0" dirty="0" smtClean="0"/>
                        <a:t>-Preparazione eventi per la comunità sociale.</a:t>
                      </a:r>
                    </a:p>
                    <a:p>
                      <a:r>
                        <a:rPr lang="it-IT" sz="1600" baseline="0" dirty="0" smtClean="0"/>
                        <a:t>-Laboratori con persone disabili (teatro, didattica informatizzata, </a:t>
                      </a:r>
                      <a:r>
                        <a:rPr lang="it-IT" sz="1600" baseline="0" dirty="0" err="1" smtClean="0"/>
                        <a:t>pittura,creatività</a:t>
                      </a:r>
                      <a:r>
                        <a:rPr lang="it-IT" sz="1600" baseline="0" dirty="0" smtClean="0"/>
                        <a:t> con il legno, </a:t>
                      </a:r>
                      <a:r>
                        <a:rPr lang="it-IT" sz="1600" baseline="0" dirty="0" err="1" smtClean="0"/>
                        <a:t>collage,basket</a:t>
                      </a:r>
                      <a:r>
                        <a:rPr lang="it-IT" sz="1600" baseline="0" dirty="0" smtClean="0"/>
                        <a:t>, scrittura creativa, giornalino, yoga, impagliatura di sedie): incontro di competenze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-Documentario audiovisivo</a:t>
                      </a:r>
                    </a:p>
                    <a:p>
                      <a:r>
                        <a:rPr lang="it-IT" dirty="0" smtClean="0"/>
                        <a:t>-Relazioni scritte</a:t>
                      </a:r>
                    </a:p>
                    <a:p>
                      <a:r>
                        <a:rPr lang="it-IT" dirty="0" smtClean="0"/>
                        <a:t>-Concorso letterario e pittorico promosso e finanziato dal Gussago calcio</a:t>
                      </a:r>
                    </a:p>
                    <a:p>
                      <a:r>
                        <a:rPr lang="it-IT" dirty="0" smtClean="0"/>
                        <a:t>-Articoli sul Blog della scuola.</a:t>
                      </a:r>
                    </a:p>
                    <a:p>
                      <a:r>
                        <a:rPr lang="it-IT" dirty="0" smtClean="0"/>
                        <a:t>-Rendicontazione lavoro nel Consiglio Comunale.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ccia destra 8"/>
          <p:cNvSpPr/>
          <p:nvPr/>
        </p:nvSpPr>
        <p:spPr>
          <a:xfrm>
            <a:off x="616450" y="1667311"/>
            <a:ext cx="11575550" cy="8725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RIFLESSIONE    COMUNICAZIONE  VALUTAZIONE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6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40069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 smtClean="0"/>
              <a:t>Il Cammino dell’acqua: la qualità dell’acqua di </a:t>
            </a:r>
            <a:r>
              <a:rPr lang="it-IT" sz="3200" b="1" dirty="0"/>
              <a:t>G</a:t>
            </a:r>
            <a:r>
              <a:rPr lang="it-IT" sz="3200" b="1" dirty="0" smtClean="0"/>
              <a:t>ussago</a:t>
            </a:r>
            <a:endParaRPr lang="it-IT" sz="3200" b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988951" y="400692"/>
          <a:ext cx="10274424" cy="6710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606"/>
                <a:gridCol w="2568606"/>
                <a:gridCol w="2568606"/>
                <a:gridCol w="2568606"/>
              </a:tblGrid>
              <a:tr h="1406769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Identificazione del problema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Pianificazione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Esecuzione</a:t>
                      </a:r>
                      <a:r>
                        <a:rPr lang="it-IT" sz="2800" baseline="0" dirty="0" smtClean="0"/>
                        <a:t> 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Conclusione/</a:t>
                      </a:r>
                    </a:p>
                    <a:p>
                      <a:r>
                        <a:rPr lang="it-IT" sz="2400" dirty="0" smtClean="0"/>
                        <a:t>Sistematizzazione</a:t>
                      </a:r>
                      <a:endParaRPr lang="it-IT" sz="2400" dirty="0"/>
                    </a:p>
                  </a:txBody>
                  <a:tcPr/>
                </a:tc>
              </a:tr>
              <a:tr h="2094631">
                <a:tc>
                  <a:txBody>
                    <a:bodyPr/>
                    <a:lstStyle/>
                    <a:p>
                      <a:r>
                        <a:rPr lang="it-IT" dirty="0" smtClean="0"/>
                        <a:t>L’opinione pubblica e i genitori degli alunni mettono in discussione la qualità dell’acqua potabile di Gussago.</a:t>
                      </a:r>
                    </a:p>
                    <a:p>
                      <a:r>
                        <a:rPr lang="it-IT" dirty="0" smtClean="0"/>
                        <a:t>Gli alunni cominciano ad arrivare a scuola con bottigliette d’acqua minerale per evitare di ricorrere all’acqua del rubinetto.</a:t>
                      </a:r>
                    </a:p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POSSIAMO CONTRIBUIRE A CONTROLLARE</a:t>
                      </a:r>
                      <a:r>
                        <a:rPr lang="it-IT" baseline="0" dirty="0" smtClean="0">
                          <a:solidFill>
                            <a:srgbClr val="FF0000"/>
                          </a:solidFill>
                        </a:rPr>
                        <a:t> LA QUALITÀ DELL’ACQUA E A RICONCILIARE LA CITTADINANZA CON LE PROPRIE RISORSE?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ATTORI DEL TAVOLO DI LAVORO</a:t>
                      </a:r>
                    </a:p>
                    <a:p>
                      <a:r>
                        <a:rPr lang="it-IT" dirty="0" smtClean="0"/>
                        <a:t>-</a:t>
                      </a:r>
                      <a:r>
                        <a:rPr lang="it-IT" sz="1400" dirty="0" smtClean="0"/>
                        <a:t>Studenti delle classi prime della scuola secondaria di i grado coordinati e rappresentati dai Componenti del Consiglio Comunale dei Ragazzi.</a:t>
                      </a:r>
                    </a:p>
                    <a:p>
                      <a:r>
                        <a:rPr lang="it-IT" sz="1400" dirty="0" smtClean="0"/>
                        <a:t>-Referenti insegnanti scuola secondaria</a:t>
                      </a:r>
                    </a:p>
                    <a:p>
                      <a:r>
                        <a:rPr lang="it-IT" sz="1400" dirty="0" smtClean="0"/>
                        <a:t>-Assessore Territorio, Ambiente e Agricoltura Comune</a:t>
                      </a:r>
                    </a:p>
                    <a:p>
                      <a:r>
                        <a:rPr lang="it-IT" sz="1400" dirty="0" smtClean="0"/>
                        <a:t>-Consulta Cultura</a:t>
                      </a:r>
                    </a:p>
                    <a:p>
                      <a:r>
                        <a:rPr lang="it-IT" sz="1400" dirty="0" smtClean="0"/>
                        <a:t>-Tecnici:</a:t>
                      </a:r>
                      <a:r>
                        <a:rPr lang="it-IT" sz="1400" baseline="0" dirty="0" smtClean="0"/>
                        <a:t> ARPA, ASL, A2A</a:t>
                      </a:r>
                    </a:p>
                    <a:p>
                      <a:r>
                        <a:rPr lang="it-IT" sz="1400" baseline="0" dirty="0" smtClean="0"/>
                        <a:t>Progettazione percorsi.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-Studio del </a:t>
                      </a:r>
                      <a:r>
                        <a:rPr lang="it-IT" sz="1600" baseline="0" dirty="0" smtClean="0"/>
                        <a:t>tema attraverso varie discipline.</a:t>
                      </a:r>
                    </a:p>
                    <a:p>
                      <a:r>
                        <a:rPr lang="it-IT" sz="1600" baseline="0" dirty="0" smtClean="0"/>
                        <a:t>-storia dell’acqua a Gussago con esperta storica</a:t>
                      </a:r>
                    </a:p>
                    <a:p>
                      <a:r>
                        <a:rPr lang="it-IT" sz="1600" baseline="0" dirty="0" smtClean="0"/>
                        <a:t>-visita sorgenti e pozzi idrici con tecnici A2A e biologi ASL</a:t>
                      </a:r>
                    </a:p>
                    <a:p>
                      <a:r>
                        <a:rPr lang="it-IT" sz="1600" baseline="0" dirty="0" smtClean="0"/>
                        <a:t>-prelevazione campioni d’acqua in 8 punti e presso le scuole- test estemporanei </a:t>
                      </a:r>
                    </a:p>
                    <a:p>
                      <a:r>
                        <a:rPr lang="it-IT" sz="1600" baseline="0" dirty="0" smtClean="0"/>
                        <a:t>-analisi risultati</a:t>
                      </a:r>
                    </a:p>
                    <a:p>
                      <a:r>
                        <a:rPr lang="it-IT" sz="1600" baseline="0" dirty="0" smtClean="0"/>
                        <a:t>-preparazione brochure con un’</a:t>
                      </a:r>
                      <a:r>
                        <a:rPr lang="it-IT" sz="1600" baseline="0" dirty="0" err="1" smtClean="0"/>
                        <a:t>infografica</a:t>
                      </a:r>
                      <a:r>
                        <a:rPr lang="it-IT" sz="1600" baseline="0" dirty="0" smtClean="0"/>
                        <a:t> esplicativa da distribuire a tutta la cittadinanza</a:t>
                      </a:r>
                    </a:p>
                    <a:p>
                      <a:r>
                        <a:rPr lang="it-IT" sz="1600" baseline="0" dirty="0" smtClean="0"/>
                        <a:t>-Conferenza coordinata da un giornalista del Corriere </a:t>
                      </a:r>
                      <a:r>
                        <a:rPr lang="it-IT" sz="1600" baseline="0" smtClean="0"/>
                        <a:t>della Sera</a:t>
                      </a:r>
                      <a:r>
                        <a:rPr lang="it-IT" sz="1600" baseline="0" dirty="0" smtClean="0"/>
                        <a:t>: partecipano gli studenti.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-Documentazione fotografica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-</a:t>
                      </a:r>
                      <a:r>
                        <a:rPr lang="it-IT" sz="1800" baseline="0" dirty="0" smtClean="0"/>
                        <a:t>brochure con un’</a:t>
                      </a:r>
                      <a:r>
                        <a:rPr lang="it-IT" sz="1800" baseline="0" dirty="0" err="1" smtClean="0"/>
                        <a:t>infografica</a:t>
                      </a:r>
                      <a:r>
                        <a:rPr lang="it-IT" sz="1800" baseline="0" dirty="0" smtClean="0"/>
                        <a:t> esplicativa -</a:t>
                      </a:r>
                      <a:r>
                        <a:rPr lang="it-IT" dirty="0" smtClean="0"/>
                        <a:t>Relazioni scritte</a:t>
                      </a:r>
                    </a:p>
                    <a:p>
                      <a:r>
                        <a:rPr lang="it-IT" dirty="0" smtClean="0"/>
                        <a:t>-Rendicontazione lavoro nel Consiglio Comunale</a:t>
                      </a:r>
                      <a:r>
                        <a:rPr lang="it-IT" baseline="0" dirty="0" smtClean="0"/>
                        <a:t> e sul sito del Comune.</a:t>
                      </a:r>
                    </a:p>
                    <a:p>
                      <a:r>
                        <a:rPr lang="it-IT" baseline="0" dirty="0" smtClean="0"/>
                        <a:t>-articolo sul Blog della scuola</a:t>
                      </a:r>
                    </a:p>
                    <a:p>
                      <a:r>
                        <a:rPr lang="it-IT" baseline="0" dirty="0" smtClean="0"/>
                        <a:t>-Mostra fotografica: Emozioni con uno scatto</a:t>
                      </a:r>
                      <a:r>
                        <a:rPr lang="is-IS" baseline="0" dirty="0" smtClean="0"/>
                        <a:t>…l’Acqua e Gussago</a:t>
                      </a:r>
                    </a:p>
                    <a:p>
                      <a:r>
                        <a:rPr lang="is-IS" baseline="0" dirty="0" smtClean="0"/>
                        <a:t>-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ccia destra 8"/>
          <p:cNvSpPr/>
          <p:nvPr/>
        </p:nvSpPr>
        <p:spPr>
          <a:xfrm>
            <a:off x="1096963" y="1273996"/>
            <a:ext cx="10274424" cy="7293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RIFLESSIONE    COMUNICAZIONE  VALUTAZIONE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6963" y="1"/>
            <a:ext cx="10058400" cy="52398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smtClean="0"/>
              <a:t>Adozione del Sentiero delle Sorgenti e dei Lupi della Val </a:t>
            </a:r>
            <a:r>
              <a:rPr lang="it-IT" sz="2400" b="1" dirty="0" err="1" smtClean="0"/>
              <a:t>Saino</a:t>
            </a:r>
            <a:r>
              <a:rPr lang="it-IT" sz="2400" b="1" dirty="0" smtClean="0"/>
              <a:t> di Polaveno</a:t>
            </a:r>
            <a:endParaRPr lang="it-IT" sz="2400" b="1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96963" y="523983"/>
          <a:ext cx="10274424" cy="5917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606"/>
                <a:gridCol w="2568606"/>
                <a:gridCol w="2568606"/>
                <a:gridCol w="2568606"/>
              </a:tblGrid>
              <a:tr h="1406769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Identificazione del problema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Pianificazione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Esecuzione</a:t>
                      </a:r>
                      <a:r>
                        <a:rPr lang="it-IT" sz="2400" baseline="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Conclusione/</a:t>
                      </a:r>
                    </a:p>
                    <a:p>
                      <a:r>
                        <a:rPr lang="it-IT" sz="2400" dirty="0" smtClean="0"/>
                        <a:t>Sistematizzazione</a:t>
                      </a:r>
                      <a:endParaRPr lang="it-IT" sz="2400" dirty="0"/>
                    </a:p>
                  </a:txBody>
                  <a:tcPr/>
                </a:tc>
              </a:tr>
              <a:tr h="2094631">
                <a:tc>
                  <a:txBody>
                    <a:bodyPr/>
                    <a:lstStyle/>
                    <a:p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Recuperare l’agibilità e fruizione del Sentiero, con interventi di manutenzione e </a:t>
                      </a: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valorizzzazione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it-IT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Responsabilizzare la cittadinanza e gli alunni nei confronti della conoscenza, del rispetto e della valorizzazione di un luogo particolare  del territorio caratterizzato da un alto valore ambientale e storico, 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 acquisire come “aula all’aperto”, nella quale svolgere molteplici esperienze culturali e attività di recupero (cartellonistica)</a:t>
                      </a:r>
                    </a:p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ATTORI DEL TAVOLO DI LAVORO</a:t>
                      </a:r>
                    </a:p>
                    <a:p>
                      <a:r>
                        <a:rPr lang="it-IT" dirty="0" smtClean="0"/>
                        <a:t>-</a:t>
                      </a:r>
                      <a:r>
                        <a:rPr lang="it-IT" sz="1400" dirty="0" smtClean="0"/>
                        <a:t>Tutto l’Istituto Comprensivo</a:t>
                      </a:r>
                    </a:p>
                    <a:p>
                      <a:r>
                        <a:rPr lang="it-IT" sz="1400" dirty="0" smtClean="0"/>
                        <a:t>-Comune di Polaveno</a:t>
                      </a:r>
                    </a:p>
                    <a:p>
                      <a:r>
                        <a:rPr lang="it-IT" sz="1400" dirty="0" smtClean="0"/>
                        <a:t>-Comunità Montana</a:t>
                      </a:r>
                      <a:r>
                        <a:rPr lang="it-IT" sz="1400" baseline="0" dirty="0" smtClean="0"/>
                        <a:t> di </a:t>
                      </a:r>
                      <a:r>
                        <a:rPr lang="it-IT" sz="1400" baseline="0" dirty="0" err="1" smtClean="0"/>
                        <a:t>Valtrompia</a:t>
                      </a:r>
                      <a:endParaRPr lang="it-IT" sz="1400" baseline="0" dirty="0" smtClean="0"/>
                    </a:p>
                    <a:p>
                      <a:r>
                        <a:rPr lang="it-IT" sz="1400" baseline="0" dirty="0" smtClean="0"/>
                        <a:t>-Ecomuseo di </a:t>
                      </a:r>
                      <a:r>
                        <a:rPr lang="it-IT" sz="1400" baseline="0" dirty="0" err="1" smtClean="0"/>
                        <a:t>Valtrompia</a:t>
                      </a:r>
                      <a:endParaRPr lang="it-IT" sz="1400" baseline="0" dirty="0" smtClean="0"/>
                    </a:p>
                    <a:p>
                      <a:r>
                        <a:rPr lang="it-IT" sz="1400" baseline="0" dirty="0" smtClean="0"/>
                        <a:t>Associazione Alpini </a:t>
                      </a:r>
                    </a:p>
                    <a:p>
                      <a:r>
                        <a:rPr lang="it-IT" sz="1400" baseline="0" dirty="0" smtClean="0"/>
                        <a:t>-Protezione Civile Locale</a:t>
                      </a:r>
                      <a:endParaRPr lang="it-IT" sz="1400" dirty="0" smtClean="0"/>
                    </a:p>
                    <a:p>
                      <a:r>
                        <a:rPr lang="it-IT" sz="1400" dirty="0" smtClean="0"/>
                        <a:t>-Provincia di Brescia</a:t>
                      </a:r>
                    </a:p>
                    <a:p>
                      <a:r>
                        <a:rPr lang="it-IT" sz="1400" dirty="0" smtClean="0"/>
                        <a:t>-Gruppo di storia locale</a:t>
                      </a:r>
                    </a:p>
                    <a:p>
                      <a:endParaRPr lang="it-IT" sz="1400" dirty="0" smtClean="0"/>
                    </a:p>
                    <a:p>
                      <a:r>
                        <a:rPr lang="it-IT" sz="1400" dirty="0" smtClean="0"/>
                        <a:t>SOTTOSCRIZIONE</a:t>
                      </a:r>
                      <a:r>
                        <a:rPr lang="it-IT" sz="1400" baseline="0" dirty="0" smtClean="0"/>
                        <a:t> PER 10 ANNI DEL PROTOCOLLO DI INTESA PER L’ADOZIONE DEL SENTIERO”DEFINIZIONE DEI RUOLI DI CIASCUNA ISTITUZIONE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-Attività collegialmente programmate e coordinate con gli alunni,</a:t>
                      </a:r>
                      <a:r>
                        <a:rPr lang="it-IT" sz="1600" baseline="0" dirty="0" smtClean="0"/>
                        <a:t> che vedono affiancati momenti propriamente didattici, di recupero dei sentieri, di allestimento museale.</a:t>
                      </a:r>
                    </a:p>
                    <a:p>
                      <a:r>
                        <a:rPr lang="it-IT" sz="1600" baseline="0" dirty="0" smtClean="0"/>
                        <a:t>Le opportunità didattiche sono innumerevoli e si rinnovano continuamente sia per la turnazione degli alunni, sia per la molteplicità dei punti di vista da cui essa è osservabile, sia per la continua necessità di interventi di manutenzione.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-Produzioni scritte – documentazioni attività anche fotografiche</a:t>
                      </a:r>
                    </a:p>
                    <a:p>
                      <a:r>
                        <a:rPr lang="it-IT" dirty="0" smtClean="0"/>
                        <a:t>-Preparazione cartellonistica per il sentiero.</a:t>
                      </a:r>
                    </a:p>
                    <a:p>
                      <a:r>
                        <a:rPr lang="it-IT" dirty="0" smtClean="0"/>
                        <a:t>-Organizzazione visite guidate per classi di altre scuole e per la cittadinanza</a:t>
                      </a:r>
                    </a:p>
                    <a:p>
                      <a:r>
                        <a:rPr lang="it-IT" dirty="0" smtClean="0"/>
                        <a:t>-Collaborazione</a:t>
                      </a:r>
                      <a:r>
                        <a:rPr lang="it-IT" baseline="0" dirty="0" smtClean="0"/>
                        <a:t> alla pubblicazione del Libro</a:t>
                      </a:r>
                    </a:p>
                    <a:p>
                      <a:r>
                        <a:rPr lang="it-IT" baseline="0" dirty="0" smtClean="0"/>
                        <a:t>-Il sentiero è oggi parte del circuito turistico promosso dal CAI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ccia destra 8"/>
          <p:cNvSpPr/>
          <p:nvPr/>
        </p:nvSpPr>
        <p:spPr>
          <a:xfrm>
            <a:off x="1096963" y="1315092"/>
            <a:ext cx="10274424" cy="82311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RIFLESSIONE    COMUNICAZIONE  VALUTAZIONE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5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7676" y="286603"/>
            <a:ext cx="10868004" cy="1450757"/>
          </a:xfrm>
        </p:spPr>
        <p:txBody>
          <a:bodyPr/>
          <a:lstStyle/>
          <a:p>
            <a:r>
              <a:rPr lang="it-IT" dirty="0" smtClean="0"/>
              <a:t>Risultati rilevati dalle scuole: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7231" y="1845734"/>
            <a:ext cx="5917807" cy="4023360"/>
          </a:xfrm>
        </p:spPr>
        <p:txBody>
          <a:bodyPr>
            <a:noAutofit/>
          </a:bodyPr>
          <a:lstStyle/>
          <a:p>
            <a:pPr lvl="0"/>
            <a:r>
              <a:rPr lang="it-IT" sz="2400" dirty="0" smtClean="0"/>
              <a:t>Aumento </a:t>
            </a:r>
            <a:r>
              <a:rPr lang="it-IT" sz="2400" dirty="0"/>
              <a:t>del senso di </a:t>
            </a:r>
            <a:r>
              <a:rPr lang="it-IT" sz="2400" dirty="0" smtClean="0"/>
              <a:t>responsabilità, </a:t>
            </a:r>
            <a:r>
              <a:rPr lang="it-IT" sz="2400" dirty="0"/>
              <a:t>della competenza sociale, dell’autostima.</a:t>
            </a:r>
          </a:p>
          <a:p>
            <a:pPr lvl="0"/>
            <a:r>
              <a:rPr lang="it-IT" sz="2400" dirty="0" smtClean="0"/>
              <a:t>Migliore </a:t>
            </a:r>
            <a:r>
              <a:rPr lang="it-IT" sz="2400" dirty="0"/>
              <a:t>relazione con gli altri e con i membri di altre etnie e maggiore capacità di accettare la diversità culturale.</a:t>
            </a:r>
          </a:p>
          <a:p>
            <a:pPr lvl="0"/>
            <a:r>
              <a:rPr lang="it-IT" sz="2400" dirty="0" smtClean="0"/>
              <a:t>Maggiore disponibilità a lavorare con diversamente abili.     </a:t>
            </a:r>
          </a:p>
          <a:p>
            <a:pPr lvl="0"/>
            <a:r>
              <a:rPr lang="it-IT" sz="2400" dirty="0" smtClean="0"/>
              <a:t>Maggiore capacità di empatia e disponibilità ad aiutare gli altri.</a:t>
            </a:r>
          </a:p>
          <a:p>
            <a:pPr lvl="0"/>
            <a:endParaRPr lang="it-IT" sz="2400" dirty="0" smtClean="0"/>
          </a:p>
          <a:p>
            <a:pPr lvl="0"/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176911" cy="402336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it-IT" sz="3400" dirty="0" smtClean="0"/>
              <a:t> </a:t>
            </a:r>
            <a:r>
              <a:rPr lang="it-IT" sz="5100" dirty="0" smtClean="0"/>
              <a:t>Consapevolezza </a:t>
            </a:r>
            <a:r>
              <a:rPr lang="it-IT" sz="5100" dirty="0"/>
              <a:t>di poter dare un contributo alla comunità e di poter «fare la differenza».</a:t>
            </a:r>
          </a:p>
          <a:p>
            <a:pPr lvl="0"/>
            <a:r>
              <a:rPr lang="it-IT" sz="5100" dirty="0"/>
              <a:t>Migliori risultati nelle discipline coinvolte</a:t>
            </a:r>
          </a:p>
          <a:p>
            <a:pPr lvl="0"/>
            <a:r>
              <a:rPr lang="it-IT" sz="5100" dirty="0"/>
              <a:t>Maggiore partecipazione in classe e motivazione nello studio.</a:t>
            </a:r>
          </a:p>
          <a:p>
            <a:pPr lvl="0"/>
            <a:r>
              <a:rPr lang="it-IT" sz="5100" dirty="0"/>
              <a:t>Sviluppo della competenza comunicativa, dell’iniziativa personale e dell’autonomia.</a:t>
            </a:r>
          </a:p>
          <a:p>
            <a:pPr lvl="0"/>
            <a:r>
              <a:rPr lang="it-IT" sz="5100" dirty="0"/>
              <a:t>Maggiore capacità di affrontare le difficoltà</a:t>
            </a:r>
            <a:r>
              <a:rPr lang="it-IT" sz="4400" dirty="0" smtClean="0"/>
              <a:t>.</a:t>
            </a:r>
            <a:endParaRPr lang="it-IT" sz="4400" dirty="0"/>
          </a:p>
          <a:p>
            <a:pPr lvl="0"/>
            <a:endParaRPr lang="it-IT" sz="4400" dirty="0"/>
          </a:p>
          <a:p>
            <a:endParaRPr lang="it-IT" sz="3400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4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-105508"/>
            <a:ext cx="10058400" cy="145097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Criticità possibili: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4294967295"/>
          </p:nvPr>
        </p:nvSpPr>
        <p:spPr>
          <a:xfrm>
            <a:off x="0" y="725488"/>
            <a:ext cx="10972800" cy="55038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4000" dirty="0" smtClean="0"/>
              <a:t>Trascurare una delle tre dimensioni identitarie.</a:t>
            </a:r>
          </a:p>
          <a:p>
            <a:pPr marL="0" indent="0">
              <a:buNone/>
            </a:pPr>
            <a:r>
              <a:rPr lang="it-IT" sz="4000" dirty="0"/>
              <a:t>N</a:t>
            </a:r>
            <a:r>
              <a:rPr lang="it-IT" sz="4000" dirty="0" smtClean="0"/>
              <a:t>on considerare l’intero processo.</a:t>
            </a:r>
          </a:p>
          <a:p>
            <a:pPr marL="0" indent="0">
              <a:buNone/>
            </a:pPr>
            <a:r>
              <a:rPr lang="it-IT" sz="4000" dirty="0" smtClean="0"/>
              <a:t>Trascurare il ruolo della famiglia.</a:t>
            </a:r>
          </a:p>
          <a:p>
            <a:pPr marL="0" indent="0">
              <a:buNone/>
            </a:pPr>
            <a:r>
              <a:rPr lang="it-IT" sz="4000" dirty="0" smtClean="0"/>
              <a:t>Non investire sulla collegialità degli insegnanti.</a:t>
            </a:r>
          </a:p>
          <a:p>
            <a:pPr marL="0" indent="0">
              <a:buNone/>
            </a:pPr>
            <a:r>
              <a:rPr lang="it-IT" sz="4000" dirty="0" smtClean="0"/>
              <a:t>Progettare in modo episodico ed occasionale.</a:t>
            </a:r>
          </a:p>
          <a:p>
            <a:pPr marL="0" indent="0">
              <a:buNone/>
            </a:pPr>
            <a:r>
              <a:rPr lang="it-IT" sz="4000" dirty="0" smtClean="0"/>
              <a:t>Non inserire il progetto nel sistema valutativo della scuola.</a:t>
            </a:r>
          </a:p>
          <a:p>
            <a:pPr marL="0" indent="0">
              <a:buNone/>
            </a:pPr>
            <a:endParaRPr lang="it-IT" sz="4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8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36997" y="385969"/>
            <a:ext cx="104179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Scheda </a:t>
            </a:r>
            <a:r>
              <a:rPr lang="it-IT" b="1" dirty="0" smtClean="0">
                <a:latin typeface="Cambria" charset="0"/>
                <a:ea typeface="MS Mincho" charset="-128"/>
                <a:cs typeface="Times New Roman" charset="0"/>
              </a:rPr>
              <a:t>progettuale </a:t>
            </a: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di Service </a:t>
            </a:r>
            <a:r>
              <a:rPr lang="it-IT" b="1" dirty="0" smtClean="0">
                <a:latin typeface="Cambria" charset="0"/>
                <a:ea typeface="MS Mincho" charset="-128"/>
                <a:cs typeface="Times New Roman" charset="0"/>
              </a:rPr>
              <a:t>Learning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  <a:tabLst>
                <a:tab pos="3448050" algn="l"/>
              </a:tabLst>
            </a:pP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Titolo del progetto</a:t>
            </a:r>
            <a:r>
              <a:rPr lang="it-IT" dirty="0">
                <a:latin typeface="Cambria" charset="0"/>
                <a:ea typeface="MS Mincho" charset="-128"/>
                <a:cs typeface="Times New Roman" charset="0"/>
              </a:rPr>
              <a:t> </a:t>
            </a: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 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  <a:tabLst>
                <a:tab pos="3448050" algn="l"/>
              </a:tabLst>
            </a:pP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Durata  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  <a:tabLst>
                <a:tab pos="3448050" algn="l"/>
              </a:tabLst>
            </a:pP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Breve descrizione delle motivazioni del  progetto e del contesto nel quale si intende </a:t>
            </a:r>
            <a:r>
              <a:rPr lang="it-IT" b="1" dirty="0" smtClean="0">
                <a:latin typeface="Cambria" charset="0"/>
                <a:ea typeface="MS Mincho" charset="-128"/>
                <a:cs typeface="Times New Roman" charset="0"/>
              </a:rPr>
              <a:t>operare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  <a:tabLst>
                <a:tab pos="3448050" algn="l"/>
              </a:tabLst>
            </a:pP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Obiettivi di apprendimento (Learning)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charset="0"/>
              <a:buChar char="•"/>
              <a:tabLst>
                <a:tab pos="3448050" algn="l"/>
              </a:tabLst>
            </a:pPr>
            <a:r>
              <a:rPr lang="it-IT" b="1" dirty="0" smtClean="0">
                <a:latin typeface="Cambria" charset="0"/>
                <a:ea typeface="MS Mincho" charset="-128"/>
                <a:cs typeface="Times New Roman" charset="0"/>
              </a:rPr>
              <a:t>Obiettivi </a:t>
            </a:r>
            <a:r>
              <a:rPr lang="it-IT" b="1" dirty="0">
                <a:latin typeface="Cambria" charset="0"/>
                <a:ea typeface="MS Mincho" charset="-128"/>
                <a:cs typeface="Times New Roman" charset="0"/>
              </a:rPr>
              <a:t>di servizio (Service)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it-IT" b="1" dirty="0"/>
              <a:t>Azioni (che cosa si intende fare per raggiungere gli obiettivi)</a:t>
            </a:r>
            <a:endParaRPr lang="it-IT" dirty="0"/>
          </a:p>
          <a:p>
            <a:pPr lvl="1"/>
            <a:r>
              <a:rPr lang="it-IT" dirty="0" smtClean="0"/>
              <a:t>Motivazione </a:t>
            </a:r>
            <a:r>
              <a:rPr lang="it-IT" dirty="0"/>
              <a:t>degli alunni</a:t>
            </a:r>
          </a:p>
          <a:p>
            <a:pPr lvl="1"/>
            <a:r>
              <a:rPr lang="it-IT" dirty="0"/>
              <a:t>Identificazione del problema/bisogno su cui si intende intervenire      </a:t>
            </a:r>
          </a:p>
          <a:p>
            <a:pPr lvl="1"/>
            <a:r>
              <a:rPr lang="it-IT" dirty="0"/>
              <a:t>Pianificazione (a grandi linee) </a:t>
            </a:r>
            <a:endParaRPr lang="it-IT" dirty="0">
              <a:latin typeface="Cambria" charset="0"/>
              <a:ea typeface="MS Mincho" charset="-128"/>
              <a:cs typeface="Times New Roman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it-IT" b="1" dirty="0" smtClean="0"/>
              <a:t>Protagonisti</a:t>
            </a:r>
            <a:endParaRPr lang="it-IT" dirty="0"/>
          </a:p>
          <a:p>
            <a:pPr lvl="1"/>
            <a:r>
              <a:rPr lang="it-IT" b="1" dirty="0"/>
              <a:t>Mettere in luce  in che cosa si esprime il ‘protagonismo’ degli alunni, la loro partecipazione.</a:t>
            </a:r>
            <a:endParaRPr lang="it-IT" dirty="0"/>
          </a:p>
          <a:p>
            <a:pPr lvl="1"/>
            <a:r>
              <a:rPr lang="it-IT" b="1" dirty="0" err="1"/>
              <a:t>Mattere</a:t>
            </a:r>
            <a:r>
              <a:rPr lang="it-IT" b="1" dirty="0"/>
              <a:t> in luce, se possibile, anche il ‘protagonismo’ degli altri attori </a:t>
            </a:r>
            <a:r>
              <a:rPr lang="it-IT" b="1" dirty="0" smtClean="0"/>
              <a:t>coinvolti</a:t>
            </a:r>
            <a:endParaRPr lang="it-IT" dirty="0"/>
          </a:p>
          <a:p>
            <a:pPr marL="285750" indent="-285750">
              <a:buFont typeface="Arial" charset="0"/>
              <a:buChar char="•"/>
            </a:pPr>
            <a:r>
              <a:rPr lang="it-IT" b="1" dirty="0" smtClean="0"/>
              <a:t>Tempi ipotizzati</a:t>
            </a:r>
          </a:p>
          <a:p>
            <a:pPr marL="285750" indent="-285750">
              <a:buFont typeface="Arial" charset="0"/>
              <a:buChar char="•"/>
            </a:pPr>
            <a:r>
              <a:rPr lang="it-IT" b="1" dirty="0"/>
              <a:t>Strumenti di monitoraggio </a:t>
            </a:r>
            <a:r>
              <a:rPr lang="it-IT" b="1" dirty="0" smtClean="0"/>
              <a:t>dell’esperienza</a:t>
            </a:r>
          </a:p>
          <a:p>
            <a:pPr marL="285750" indent="-285750">
              <a:buFont typeface="Arial" charset="0"/>
              <a:buChar char="•"/>
            </a:pPr>
            <a:r>
              <a:rPr lang="it-IT" b="1" dirty="0"/>
              <a:t>Conclusione (come si prevede di concludere l’esperienza</a:t>
            </a:r>
            <a:r>
              <a:rPr lang="it-IT" b="1" dirty="0" smtClean="0"/>
              <a:t>)</a:t>
            </a:r>
            <a:endParaRPr lang="it-IT" dirty="0"/>
          </a:p>
          <a:p>
            <a:pPr marL="285750" indent="-285750">
              <a:buFont typeface="Arial" charset="0"/>
              <a:buChar char="•"/>
            </a:pPr>
            <a:endParaRPr lang="it-IT" dirty="0"/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Enrica Massetti 2017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36997" y="842481"/>
            <a:ext cx="10417996" cy="528091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19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239108" y="2614245"/>
            <a:ext cx="8886093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it-IT" sz="6000" dirty="0" smtClean="0">
                <a:solidFill>
                  <a:srgbClr val="FF0000"/>
                </a:solidFill>
              </a:rPr>
              <a:t>Grazie per l’attenzione!</a:t>
            </a:r>
            <a:endParaRPr lang="it-IT" sz="6000" dirty="0">
              <a:solidFill>
                <a:srgbClr val="FF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1433" y="2947741"/>
            <a:ext cx="10058400" cy="1450757"/>
          </a:xfrm>
        </p:spPr>
        <p:txBody>
          <a:bodyPr/>
          <a:lstStyle/>
          <a:p>
            <a:pPr algn="ctr"/>
            <a:r>
              <a:rPr lang="it-IT" b="1" dirty="0" err="1" smtClean="0"/>
              <a:t>ll</a:t>
            </a:r>
            <a:r>
              <a:rPr lang="it-IT" b="1" dirty="0" smtClean="0"/>
              <a:t> </a:t>
            </a:r>
            <a:r>
              <a:rPr lang="it-IT" b="1" dirty="0"/>
              <a:t>SL richiede una progettualità </a:t>
            </a:r>
            <a:r>
              <a:rPr lang="it-IT" b="1" dirty="0" smtClean="0"/>
              <a:t>sapiente, </a:t>
            </a:r>
            <a:r>
              <a:rPr lang="it-IT" b="1" dirty="0"/>
              <a:t>organica e non episodica</a:t>
            </a:r>
            <a:r>
              <a:rPr lang="it-IT" dirty="0"/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92612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L’itinerario di un progetto di SL</a:t>
            </a:r>
            <a:r>
              <a:rPr lang="it-IT" sz="3200" dirty="0"/>
              <a:t> 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096963" y="926123"/>
          <a:ext cx="10274424" cy="4642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606"/>
                <a:gridCol w="2568606"/>
                <a:gridCol w="2568606"/>
                <a:gridCol w="2568606"/>
              </a:tblGrid>
              <a:tr h="2898559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Identificazione del problema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Pianificazione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Esecuzione</a:t>
                      </a:r>
                      <a:r>
                        <a:rPr lang="it-IT" sz="2800" baseline="0" dirty="0" smtClean="0"/>
                        <a:t> 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Conclusione/</a:t>
                      </a:r>
                    </a:p>
                    <a:p>
                      <a:r>
                        <a:rPr lang="it-IT" sz="2800" dirty="0" smtClean="0"/>
                        <a:t>Sistematizzazione</a:t>
                      </a:r>
                      <a:endParaRPr lang="it-IT" sz="2800" dirty="0"/>
                    </a:p>
                  </a:txBody>
                  <a:tcPr/>
                </a:tc>
              </a:tr>
              <a:tr h="1743780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ccia destra 8"/>
          <p:cNvSpPr/>
          <p:nvPr/>
        </p:nvSpPr>
        <p:spPr>
          <a:xfrm>
            <a:off x="1096963" y="2250116"/>
            <a:ext cx="10274424" cy="10902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RIFLESSIONE</a:t>
            </a:r>
            <a:endParaRPr lang="it-IT" dirty="0"/>
          </a:p>
        </p:txBody>
      </p:sp>
      <p:sp>
        <p:nvSpPr>
          <p:cNvPr id="5" name="Freccia destra 4"/>
          <p:cNvSpPr/>
          <p:nvPr/>
        </p:nvSpPr>
        <p:spPr>
          <a:xfrm>
            <a:off x="1096963" y="3297787"/>
            <a:ext cx="10274424" cy="10902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COMUNICAZIONE</a:t>
            </a:r>
            <a:endParaRPr lang="it-IT" dirty="0"/>
          </a:p>
        </p:txBody>
      </p:sp>
      <p:sp>
        <p:nvSpPr>
          <p:cNvPr id="6" name="Freccia destra 5"/>
          <p:cNvSpPr/>
          <p:nvPr/>
        </p:nvSpPr>
        <p:spPr>
          <a:xfrm>
            <a:off x="1096963" y="4345458"/>
            <a:ext cx="10274424" cy="10902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9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82885"/>
            <a:ext cx="10515600" cy="97604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Identificazione </a:t>
            </a:r>
            <a:r>
              <a:rPr lang="it-IT" smtClean="0"/>
              <a:t>del problema-</a:t>
            </a:r>
            <a:r>
              <a:rPr lang="it-IT">
                <a:solidFill>
                  <a:srgbClr val="FF0000"/>
                </a:solidFill>
              </a:rPr>
              <a:t>Punti di attenzione:</a:t>
            </a:r>
            <a:br>
              <a:rPr lang="it-IT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33754" y="1845733"/>
            <a:ext cx="10721926" cy="4437835"/>
          </a:xfrm>
        </p:spPr>
        <p:txBody>
          <a:bodyPr>
            <a:normAutofit fontScale="92500" lnSpcReduction="20000"/>
          </a:bodyPr>
          <a:lstStyle/>
          <a:p>
            <a:r>
              <a:rPr lang="it-IT" sz="3200" dirty="0" smtClean="0">
                <a:solidFill>
                  <a:srgbClr val="0070C0"/>
                </a:solidFill>
              </a:rPr>
              <a:t>essere un problema reale della comunità;</a:t>
            </a:r>
          </a:p>
          <a:p>
            <a:r>
              <a:rPr lang="it-IT" sz="3200" dirty="0" smtClean="0">
                <a:solidFill>
                  <a:srgbClr val="C00000"/>
                </a:solidFill>
              </a:rPr>
              <a:t>presentare </a:t>
            </a:r>
            <a:r>
              <a:rPr lang="it-IT" sz="3200" dirty="0">
                <a:solidFill>
                  <a:srgbClr val="C00000"/>
                </a:solidFill>
              </a:rPr>
              <a:t>occasioni di apprendimento per gli studenti, ovvero deve potersi legare efficacemente e significativamente al </a:t>
            </a:r>
            <a:r>
              <a:rPr lang="it-IT" sz="3200" dirty="0" smtClean="0">
                <a:solidFill>
                  <a:srgbClr val="C00000"/>
                </a:solidFill>
              </a:rPr>
              <a:t>curriculum;</a:t>
            </a:r>
          </a:p>
          <a:p>
            <a:r>
              <a:rPr lang="it-IT" sz="3200" dirty="0" smtClean="0">
                <a:solidFill>
                  <a:srgbClr val="0070C0"/>
                </a:solidFill>
              </a:rPr>
              <a:t>essere </a:t>
            </a:r>
            <a:r>
              <a:rPr lang="it-IT" sz="3200" dirty="0">
                <a:solidFill>
                  <a:srgbClr val="0070C0"/>
                </a:solidFill>
              </a:rPr>
              <a:t>individuato dalla comunità scolastica oppure messo in evidenza dalle istituzioni del territorio, che chiedono la collaborazione della </a:t>
            </a:r>
            <a:r>
              <a:rPr lang="it-IT" sz="3200" dirty="0" smtClean="0">
                <a:solidFill>
                  <a:srgbClr val="0070C0"/>
                </a:solidFill>
              </a:rPr>
              <a:t>scuola;</a:t>
            </a:r>
          </a:p>
          <a:p>
            <a:r>
              <a:rPr lang="it-IT" sz="3200" dirty="0" smtClean="0">
                <a:solidFill>
                  <a:srgbClr val="C00000"/>
                </a:solidFill>
              </a:rPr>
              <a:t>cominciare </a:t>
            </a:r>
            <a:r>
              <a:rPr lang="it-IT" sz="3200" dirty="0">
                <a:solidFill>
                  <a:srgbClr val="C00000"/>
                </a:solidFill>
              </a:rPr>
              <a:t>da esperienze circoscritte nel tempo, con obiettivi limitati che permettono agli insegnanti e agli studenti di familiarizzare con la metodologia di lavoro dell’apprendimento-servizio, acquisire esperienza nel lavoro con la comunità.</a:t>
            </a:r>
          </a:p>
          <a:p>
            <a:endParaRPr lang="it-IT" sz="3200" dirty="0" smtClean="0">
              <a:solidFill>
                <a:schemeClr val="tx1"/>
              </a:solidFill>
            </a:endParaRPr>
          </a:p>
          <a:p>
            <a:endParaRPr lang="it-IT" sz="3200" dirty="0" smtClean="0">
              <a:solidFill>
                <a:schemeClr val="tx1"/>
              </a:solidFill>
            </a:endParaRPr>
          </a:p>
          <a:p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7428"/>
          </a:xfrm>
        </p:spPr>
        <p:txBody>
          <a:bodyPr/>
          <a:lstStyle/>
          <a:p>
            <a:r>
              <a:rPr lang="it-IT" dirty="0"/>
              <a:t>P</a:t>
            </a:r>
            <a:r>
              <a:rPr lang="it-IT" dirty="0" smtClean="0"/>
              <a:t>ianificazione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6523" y="1184033"/>
            <a:ext cx="11535508" cy="51581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Domande da farsi: 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Cosa </a:t>
            </a:r>
            <a:r>
              <a:rPr lang="it-IT" sz="2200" dirty="0">
                <a:solidFill>
                  <a:schemeClr val="tx1"/>
                </a:solidFill>
              </a:rPr>
              <a:t>esattamente la scuola può fare per </a:t>
            </a:r>
            <a:r>
              <a:rPr lang="it-IT" sz="2200" dirty="0" smtClean="0">
                <a:solidFill>
                  <a:schemeClr val="tx1"/>
                </a:solidFill>
              </a:rPr>
              <a:t>affrontare il problema? 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Perché si vuole fare? A quale scopo?</a:t>
            </a:r>
          </a:p>
          <a:p>
            <a:r>
              <a:rPr lang="it-IT" sz="2200" dirty="0">
                <a:solidFill>
                  <a:schemeClr val="tx1"/>
                </a:solidFill>
              </a:rPr>
              <a:t>A chi va diretto?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Con quali risorse? 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Quali classi?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Dove si farà?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Quali </a:t>
            </a:r>
            <a:r>
              <a:rPr lang="it-IT" sz="2200" dirty="0">
                <a:solidFill>
                  <a:schemeClr val="tx1"/>
                </a:solidFill>
              </a:rPr>
              <a:t>realtà a livello locale si occupano del problema che ci interessa? Con chi è possibile collaborare</a:t>
            </a:r>
            <a:r>
              <a:rPr lang="it-IT" sz="2200" dirty="0" smtClean="0">
                <a:solidFill>
                  <a:schemeClr val="tx1"/>
                </a:solidFill>
              </a:rPr>
              <a:t>?</a:t>
            </a:r>
          </a:p>
          <a:p>
            <a:r>
              <a:rPr lang="it-IT" sz="2200" dirty="0" smtClean="0">
                <a:solidFill>
                  <a:schemeClr val="tx1"/>
                </a:solidFill>
              </a:rPr>
              <a:t>Quale </a:t>
            </a:r>
            <a:r>
              <a:rPr lang="it-IT" sz="2200" dirty="0">
                <a:solidFill>
                  <a:schemeClr val="tx1"/>
                </a:solidFill>
              </a:rPr>
              <a:t>contributo può venire </a:t>
            </a:r>
            <a:r>
              <a:rPr lang="it-IT" sz="2200" dirty="0" smtClean="0">
                <a:solidFill>
                  <a:schemeClr val="tx1"/>
                </a:solidFill>
              </a:rPr>
              <a:t>dall’Amministrazione </a:t>
            </a:r>
            <a:r>
              <a:rPr lang="it-IT" sz="2200" dirty="0">
                <a:solidFill>
                  <a:schemeClr val="tx1"/>
                </a:solidFill>
              </a:rPr>
              <a:t>locale? </a:t>
            </a:r>
            <a:endParaRPr lang="it-IT" sz="2200" dirty="0" smtClean="0">
              <a:solidFill>
                <a:schemeClr val="tx1"/>
              </a:solidFill>
            </a:endParaRPr>
          </a:p>
          <a:p>
            <a:r>
              <a:rPr lang="it-IT" sz="2200" dirty="0" smtClean="0">
                <a:solidFill>
                  <a:srgbClr val="FF0000"/>
                </a:solidFill>
              </a:rPr>
              <a:t>Piano d’azione per definire</a:t>
            </a:r>
          </a:p>
          <a:p>
            <a:r>
              <a:rPr lang="it-IT" sz="2600" dirty="0" smtClean="0">
                <a:solidFill>
                  <a:srgbClr val="0070C0"/>
                </a:solidFill>
              </a:rPr>
              <a:t>-contenuti</a:t>
            </a:r>
            <a:r>
              <a:rPr lang="it-IT" sz="2600" dirty="0" smtClean="0">
                <a:solidFill>
                  <a:schemeClr val="tx1"/>
                </a:solidFill>
              </a:rPr>
              <a:t>, materie/aree di studio, </a:t>
            </a:r>
            <a:r>
              <a:rPr lang="it-IT" sz="2600" dirty="0" smtClean="0">
                <a:solidFill>
                  <a:srgbClr val="FF0000"/>
                </a:solidFill>
              </a:rPr>
              <a:t>competenze </a:t>
            </a:r>
            <a:r>
              <a:rPr lang="it-IT" sz="2600" dirty="0">
                <a:solidFill>
                  <a:srgbClr val="FF0000"/>
                </a:solidFill>
              </a:rPr>
              <a:t>disciplinari e trasversali </a:t>
            </a:r>
            <a:r>
              <a:rPr lang="it-IT" sz="2600" dirty="0">
                <a:solidFill>
                  <a:schemeClr val="tx1"/>
                </a:solidFill>
              </a:rPr>
              <a:t>da </a:t>
            </a:r>
            <a:r>
              <a:rPr lang="it-IT" sz="2600" dirty="0" smtClean="0">
                <a:solidFill>
                  <a:schemeClr val="tx1"/>
                </a:solidFill>
              </a:rPr>
              <a:t>promuovere, </a:t>
            </a:r>
            <a:r>
              <a:rPr lang="it-IT" sz="2600" dirty="0" smtClean="0">
                <a:solidFill>
                  <a:srgbClr val="FF0000"/>
                </a:solidFill>
              </a:rPr>
              <a:t> </a:t>
            </a:r>
            <a:r>
              <a:rPr lang="it-IT" sz="2600" dirty="0">
                <a:solidFill>
                  <a:srgbClr val="FF0000"/>
                </a:solidFill>
              </a:rPr>
              <a:t>attività, </a:t>
            </a:r>
            <a:r>
              <a:rPr lang="it-IT" sz="2600" dirty="0" smtClean="0">
                <a:solidFill>
                  <a:srgbClr val="FF0000"/>
                </a:solidFill>
              </a:rPr>
              <a:t>tempi, risorse umane </a:t>
            </a:r>
            <a:r>
              <a:rPr lang="it-IT" sz="2600" dirty="0" smtClean="0">
                <a:solidFill>
                  <a:schemeClr val="tx1"/>
                </a:solidFill>
              </a:rPr>
              <a:t>per </a:t>
            </a:r>
            <a:r>
              <a:rPr lang="it-IT" sz="2600" dirty="0">
                <a:solidFill>
                  <a:schemeClr val="tx1"/>
                </a:solidFill>
              </a:rPr>
              <a:t>mettere in condizione gli studenti di </a:t>
            </a:r>
            <a:r>
              <a:rPr lang="it-IT" sz="2600" dirty="0" smtClean="0">
                <a:solidFill>
                  <a:schemeClr val="tx1"/>
                </a:solidFill>
              </a:rPr>
              <a:t>usare abilità</a:t>
            </a:r>
            <a:r>
              <a:rPr lang="it-IT" sz="2600" dirty="0">
                <a:solidFill>
                  <a:schemeClr val="tx1"/>
                </a:solidFill>
              </a:rPr>
              <a:t>, saperi e competenze con cui studiare una possibile soluzione.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9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68474"/>
          </a:xfrm>
        </p:spPr>
        <p:txBody>
          <a:bodyPr/>
          <a:lstStyle/>
          <a:p>
            <a:r>
              <a:rPr lang="it-IT" dirty="0" smtClean="0"/>
              <a:t>Esecuzione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8245" y="973016"/>
            <a:ext cx="11863755" cy="5427784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L’azione/il servizio rappresenta il momento centrale del processo, in cui si realizza in concreto l’esperienza e dove gli studenti entrano in contatto con la comunità, mettendosi al suo servizio. </a:t>
            </a:r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smtClean="0">
                <a:solidFill>
                  <a:srgbClr val="0070C0"/>
                </a:solidFill>
              </a:rPr>
              <a:t>Prevede </a:t>
            </a:r>
            <a:r>
              <a:rPr lang="it-IT" sz="2800" dirty="0">
                <a:solidFill>
                  <a:srgbClr val="0070C0"/>
                </a:solidFill>
              </a:rPr>
              <a:t>lo studio e </a:t>
            </a:r>
            <a:r>
              <a:rPr lang="it-IT" sz="2800" dirty="0" smtClean="0">
                <a:solidFill>
                  <a:srgbClr val="0070C0"/>
                </a:solidFill>
              </a:rPr>
              <a:t>l’approfondimento </a:t>
            </a:r>
            <a:r>
              <a:rPr lang="it-IT" sz="2800" dirty="0">
                <a:solidFill>
                  <a:srgbClr val="0070C0"/>
                </a:solidFill>
              </a:rPr>
              <a:t>del problema</a:t>
            </a:r>
            <a:r>
              <a:rPr lang="it-IT" sz="2800" dirty="0"/>
              <a:t>. </a:t>
            </a:r>
            <a:endParaRPr lang="it-IT" sz="2800" dirty="0" smtClean="0"/>
          </a:p>
          <a:p>
            <a:r>
              <a:rPr lang="it-IT" sz="2800" dirty="0" smtClean="0">
                <a:solidFill>
                  <a:srgbClr val="FF0000"/>
                </a:solidFill>
              </a:rPr>
              <a:t>Attività: </a:t>
            </a:r>
            <a:r>
              <a:rPr lang="it-IT" sz="2800" dirty="0">
                <a:solidFill>
                  <a:srgbClr val="FF0000"/>
                </a:solidFill>
              </a:rPr>
              <a:t>di servizio, di riflessione, di comunicazione, di cura dei rapporti inter e </a:t>
            </a:r>
            <a:r>
              <a:rPr lang="it-IT" sz="2800" dirty="0" smtClean="0">
                <a:solidFill>
                  <a:srgbClr val="FF0000"/>
                </a:solidFill>
              </a:rPr>
              <a:t>intra-istituzionali</a:t>
            </a:r>
            <a:r>
              <a:rPr lang="it-IT" sz="2800" dirty="0">
                <a:solidFill>
                  <a:srgbClr val="FF0000"/>
                </a:solidFill>
              </a:rPr>
              <a:t>.</a:t>
            </a:r>
          </a:p>
          <a:p>
            <a:r>
              <a:rPr lang="it-IT" sz="2800" dirty="0">
                <a:solidFill>
                  <a:srgbClr val="0070C0"/>
                </a:solidFill>
              </a:rPr>
              <a:t>Durante le attività gli studenti sviluppano abilità e competenze, interagiscono con gli altri, si mettono alla prova e comprendono le proprie risorse e i propri limiti</a:t>
            </a:r>
            <a:r>
              <a:rPr lang="it-IT" sz="2800" dirty="0"/>
              <a:t>.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rgbClr val="00B050"/>
                </a:solidFill>
              </a:rPr>
              <a:t>Il </a:t>
            </a:r>
            <a:r>
              <a:rPr lang="it-IT" sz="2800" dirty="0">
                <a:solidFill>
                  <a:srgbClr val="00B050"/>
                </a:solidFill>
              </a:rPr>
              <a:t>SL si realizza quando le conoscenze ottenute nell’aula </a:t>
            </a:r>
            <a:r>
              <a:rPr lang="it-IT" sz="2800" b="1" u="sng" dirty="0">
                <a:solidFill>
                  <a:srgbClr val="00B050"/>
                </a:solidFill>
              </a:rPr>
              <a:t>si arricchiscono </a:t>
            </a:r>
            <a:r>
              <a:rPr lang="it-IT" sz="2800" dirty="0">
                <a:solidFill>
                  <a:srgbClr val="00B050"/>
                </a:solidFill>
              </a:rPr>
              <a:t>nel contesto reale di un lavoro solidale di servizio di una necessità sociale. </a:t>
            </a:r>
            <a:endParaRPr lang="it-IT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800" u="sng" dirty="0" smtClean="0">
                <a:solidFill>
                  <a:srgbClr val="00B050"/>
                </a:solidFill>
              </a:rPr>
              <a:t>Avviene </a:t>
            </a:r>
            <a:r>
              <a:rPr lang="it-IT" sz="2800" u="sng" dirty="0">
                <a:solidFill>
                  <a:srgbClr val="00B050"/>
                </a:solidFill>
              </a:rPr>
              <a:t>un processo di integrazione tra apprendimento e servizio. Un movimento di andata e </a:t>
            </a:r>
            <a:r>
              <a:rPr lang="it-IT" sz="2800" u="sng" dirty="0" smtClean="0">
                <a:solidFill>
                  <a:srgbClr val="00B050"/>
                </a:solidFill>
              </a:rPr>
              <a:t>ritorno.</a:t>
            </a:r>
            <a:endParaRPr lang="it-IT" sz="2800" dirty="0">
              <a:solidFill>
                <a:srgbClr val="00B05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Conclusione/Sistematizzazione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845734"/>
            <a:ext cx="12039600" cy="43792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sz="4600" dirty="0" smtClean="0">
                <a:solidFill>
                  <a:srgbClr val="0070C0"/>
                </a:solidFill>
              </a:rPr>
              <a:t>Ricostruzione di </a:t>
            </a:r>
            <a:r>
              <a:rPr lang="it-IT" sz="4600" dirty="0">
                <a:solidFill>
                  <a:srgbClr val="0070C0"/>
                </a:solidFill>
              </a:rPr>
              <a:t>ciò che è avvenuto per poter identificare le pratiche </a:t>
            </a:r>
            <a:r>
              <a:rPr lang="it-IT" sz="4600" dirty="0" smtClean="0">
                <a:solidFill>
                  <a:srgbClr val="0070C0"/>
                </a:solidFill>
              </a:rPr>
              <a:t>significative</a:t>
            </a:r>
            <a:r>
              <a:rPr lang="it-IT" sz="4600" dirty="0">
                <a:solidFill>
                  <a:srgbClr val="0070C0"/>
                </a:solidFill>
              </a:rPr>
              <a:t>, ma anche le esperienze fallite , gli errori compiuti, le contraddizioni o le </a:t>
            </a:r>
            <a:r>
              <a:rPr lang="it-IT" sz="4600" dirty="0" smtClean="0">
                <a:solidFill>
                  <a:srgbClr val="0070C0"/>
                </a:solidFill>
              </a:rPr>
              <a:t>tensioni</a:t>
            </a:r>
            <a:r>
              <a:rPr lang="it-IT" sz="4600" dirty="0">
                <a:solidFill>
                  <a:srgbClr val="0070C0"/>
                </a:solidFill>
              </a:rPr>
              <a:t> </a:t>
            </a:r>
            <a:r>
              <a:rPr lang="it-IT" sz="4600" dirty="0" smtClean="0">
                <a:solidFill>
                  <a:srgbClr val="0070C0"/>
                </a:solidFill>
              </a:rPr>
              <a:t>attraverso</a:t>
            </a:r>
            <a:r>
              <a:rPr lang="it-IT" sz="4600" dirty="0" smtClean="0"/>
              <a:t>:</a:t>
            </a:r>
          </a:p>
          <a:p>
            <a:pPr marL="0" indent="0">
              <a:buNone/>
            </a:pPr>
            <a:r>
              <a:rPr lang="it-IT" sz="4600" dirty="0" smtClean="0"/>
              <a:t>- </a:t>
            </a:r>
            <a:r>
              <a:rPr lang="it-IT" sz="4600" dirty="0" smtClean="0">
                <a:solidFill>
                  <a:srgbClr val="FF0000"/>
                </a:solidFill>
              </a:rPr>
              <a:t>monografia,</a:t>
            </a:r>
          </a:p>
          <a:p>
            <a:pPr marL="0" indent="0">
              <a:buNone/>
            </a:pPr>
            <a:r>
              <a:rPr lang="it-IT" sz="4600" dirty="0" smtClean="0">
                <a:solidFill>
                  <a:srgbClr val="FF0000"/>
                </a:solidFill>
              </a:rPr>
              <a:t>- articoli, produzione </a:t>
            </a:r>
            <a:r>
              <a:rPr lang="it-IT" sz="4600" dirty="0">
                <a:solidFill>
                  <a:srgbClr val="FF0000"/>
                </a:solidFill>
              </a:rPr>
              <a:t>di un libro, di un video, </a:t>
            </a:r>
            <a:endParaRPr lang="it-IT" sz="4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4600" dirty="0" smtClean="0">
                <a:solidFill>
                  <a:srgbClr val="FF0000"/>
                </a:solidFill>
              </a:rPr>
              <a:t>- manifesto</a:t>
            </a:r>
          </a:p>
          <a:p>
            <a:pPr marL="0" indent="0">
              <a:buNone/>
            </a:pPr>
            <a:r>
              <a:rPr lang="it-IT" sz="4600" dirty="0" smtClean="0">
                <a:solidFill>
                  <a:srgbClr val="FF0000"/>
                </a:solidFill>
              </a:rPr>
              <a:t>- conferenza pubblica</a:t>
            </a:r>
          </a:p>
          <a:p>
            <a:pPr marL="0" indent="0">
              <a:buNone/>
            </a:pPr>
            <a:r>
              <a:rPr lang="is-IS" sz="4600" dirty="0" smtClean="0"/>
              <a:t>…</a:t>
            </a:r>
            <a:endParaRPr lang="it-IT" sz="4600" dirty="0" smtClean="0"/>
          </a:p>
          <a:p>
            <a:pPr marL="0" indent="0" algn="ctr">
              <a:buNone/>
            </a:pPr>
            <a:r>
              <a:rPr lang="it-IT" sz="4600" dirty="0" smtClean="0"/>
              <a:t>Permette </a:t>
            </a:r>
            <a:r>
              <a:rPr lang="it-IT" sz="4600" dirty="0"/>
              <a:t>di dare visibilità al </a:t>
            </a:r>
            <a:r>
              <a:rPr lang="it-IT" sz="4600" dirty="0" smtClean="0"/>
              <a:t>progetto.</a:t>
            </a:r>
            <a:endParaRPr lang="it-IT" sz="46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8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processi trasversali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800" b="1" dirty="0" smtClean="0"/>
          </a:p>
          <a:p>
            <a:r>
              <a:rPr lang="it-IT" sz="4800" b="1" dirty="0" smtClean="0"/>
              <a:t>1 </a:t>
            </a:r>
            <a:r>
              <a:rPr lang="it-IT" sz="4800" b="1" dirty="0"/>
              <a:t>Riflessione</a:t>
            </a:r>
            <a:endParaRPr lang="it-IT" sz="4800" dirty="0"/>
          </a:p>
          <a:p>
            <a:r>
              <a:rPr lang="it-IT" sz="4800" b="1" dirty="0"/>
              <a:t>2 Comunicazione</a:t>
            </a:r>
            <a:endParaRPr lang="it-IT" sz="4800" dirty="0"/>
          </a:p>
          <a:p>
            <a:r>
              <a:rPr lang="it-IT" sz="4800" b="1" dirty="0"/>
              <a:t>3 Valutazione</a:t>
            </a:r>
            <a:endParaRPr lang="it-IT" sz="4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1 Riflessione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601" y="1011980"/>
            <a:ext cx="11551922" cy="5646728"/>
          </a:xfrm>
        </p:spPr>
        <p:txBody>
          <a:bodyPr>
            <a:noAutofit/>
          </a:bodyPr>
          <a:lstStyle/>
          <a:p>
            <a:endParaRPr lang="it-IT" sz="2800" dirty="0" smtClean="0"/>
          </a:p>
          <a:p>
            <a:pPr>
              <a:buFont typeface="Wingdings" charset="2"/>
              <a:buChar char="v"/>
            </a:pPr>
            <a:r>
              <a:rPr lang="it-IT" sz="2800" dirty="0" smtClean="0"/>
              <a:t>efficace </a:t>
            </a:r>
            <a:r>
              <a:rPr lang="it-IT" sz="2800" dirty="0"/>
              <a:t>strumento di apprendimento non solo disciplinare, ma anche esperienziale ed </a:t>
            </a:r>
            <a:r>
              <a:rPr lang="it-IT" sz="2800" dirty="0" smtClean="0"/>
              <a:t>educativo; </a:t>
            </a:r>
            <a:endParaRPr lang="it-IT" sz="2800" dirty="0"/>
          </a:p>
          <a:p>
            <a:pPr>
              <a:buFont typeface="Wingdings" charset="2"/>
              <a:buChar char="v"/>
            </a:pPr>
            <a:r>
              <a:rPr lang="it-IT" sz="2800" dirty="0" smtClean="0"/>
              <a:t>connette </a:t>
            </a:r>
            <a:r>
              <a:rPr lang="it-IT" sz="2800" dirty="0"/>
              <a:t>la teoria con la pratica, i contenuti formali con l’esperienza sul </a:t>
            </a:r>
            <a:r>
              <a:rPr lang="it-IT" sz="2800" dirty="0" smtClean="0"/>
              <a:t>campo;</a:t>
            </a:r>
          </a:p>
          <a:p>
            <a:pPr>
              <a:buFont typeface="Wingdings" charset="2"/>
              <a:buChar char="v"/>
            </a:pPr>
            <a:r>
              <a:rPr lang="it-IT" sz="2800" dirty="0" smtClean="0"/>
              <a:t>momento di condivisione dei </a:t>
            </a:r>
            <a:r>
              <a:rPr lang="it-IT" sz="2800" dirty="0"/>
              <a:t>dubbi e </a:t>
            </a:r>
            <a:r>
              <a:rPr lang="it-IT" sz="2800" dirty="0" smtClean="0"/>
              <a:t>perplessità. </a:t>
            </a:r>
          </a:p>
          <a:p>
            <a:endParaRPr lang="it-IT" sz="2800" dirty="0">
              <a:solidFill>
                <a:srgbClr val="FF0000"/>
              </a:solidFill>
            </a:endParaRPr>
          </a:p>
          <a:p>
            <a:r>
              <a:rPr lang="it-IT" sz="2800" dirty="0" smtClean="0">
                <a:solidFill>
                  <a:srgbClr val="FF0000"/>
                </a:solidFill>
              </a:rPr>
              <a:t>Attività </a:t>
            </a:r>
            <a:r>
              <a:rPr lang="it-IT" sz="2800" dirty="0">
                <a:solidFill>
                  <a:srgbClr val="FF0000"/>
                </a:solidFill>
              </a:rPr>
              <a:t>riflessive: discussioni, presentazioni orali e scritte </a:t>
            </a:r>
            <a:r>
              <a:rPr lang="it-IT" sz="2800" dirty="0" smtClean="0">
                <a:solidFill>
                  <a:srgbClr val="FF0000"/>
                </a:solidFill>
              </a:rPr>
              <a:t>personali</a:t>
            </a:r>
            <a:r>
              <a:rPr lang="it-IT" sz="2800" dirty="0">
                <a:solidFill>
                  <a:srgbClr val="FF0000"/>
                </a:solidFill>
              </a:rPr>
              <a:t>, scrittura creativa, progetti espressivi creativi, ricerche sui temi vincolati al servizio.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Enrica Massetti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1632</Words>
  <Application>Microsoft Office PowerPoint</Application>
  <PresentationFormat>Personalizzato</PresentationFormat>
  <Paragraphs>216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Dal fare al dire le esperienze Work Shop</vt:lpstr>
      <vt:lpstr>ll SL richiede una progettualità sapiente, organica e non episodica </vt:lpstr>
      <vt:lpstr>L’itinerario di un progetto di SL </vt:lpstr>
      <vt:lpstr>Identificazione del problema-Punti di attenzione: </vt:lpstr>
      <vt:lpstr>Pianificazione</vt:lpstr>
      <vt:lpstr>Esecuzione</vt:lpstr>
      <vt:lpstr>Conclusione/Sistematizzazione</vt:lpstr>
      <vt:lpstr>I processi trasversali</vt:lpstr>
      <vt:lpstr>1 Riflessione </vt:lpstr>
      <vt:lpstr>2 Comunicazione </vt:lpstr>
      <vt:lpstr>3 Valutazione: Cosa valutare? </vt:lpstr>
      <vt:lpstr>Valutazione ai fini anche della certificazione delle competenze</vt:lpstr>
      <vt:lpstr>L’Ottavo giorno: promuovere una comunità solidale a partire dalle persone disabili</vt:lpstr>
      <vt:lpstr>Il Cammino dell’acqua: la qualità dell’acqua di Gussago</vt:lpstr>
      <vt:lpstr>Adozione del Sentiero delle Sorgenti e dei Lupi della Val Saino di Polaveno</vt:lpstr>
      <vt:lpstr>Risultati rilevati dalle scuole:</vt:lpstr>
      <vt:lpstr>Criticità possibili: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Esperienze di service Learning</dc:title>
  <dc:creator>Utente di Microsoft Office</dc:creator>
  <cp:lastModifiedBy>Paola Fabriani</cp:lastModifiedBy>
  <cp:revision>10</cp:revision>
  <dcterms:created xsi:type="dcterms:W3CDTF">2017-02-01T16:49:20Z</dcterms:created>
  <dcterms:modified xsi:type="dcterms:W3CDTF">2017-03-06T16:30:28Z</dcterms:modified>
</cp:coreProperties>
</file>